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61" r:id="rId6"/>
    <p:sldId id="258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3" r:id="rId20"/>
    <p:sldId id="278" r:id="rId21"/>
    <p:sldId id="274" r:id="rId22"/>
    <p:sldId id="275" r:id="rId23"/>
    <p:sldId id="276" r:id="rId24"/>
    <p:sldId id="297" r:id="rId25"/>
    <p:sldId id="277" r:id="rId26"/>
    <p:sldId id="283" r:id="rId27"/>
    <p:sldId id="298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SimSun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25"/>
        <p:guide pos="2928"/>
      </p:guideLst>
    </p:cSldViewPr>
  </p:slideViewPr>
  <p:gridSpacing cx="74295" cy="742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itle 2050"/>
          <p:cNvSpPr>
            <a:spLocks noGrp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buClrTx/>
              <a:buSzTx/>
              <a:buFont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2" name="Subtitle 2051"/>
          <p:cNvSpPr>
            <a:spLocks noGrp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/>
              <a:t>Click to edit Master subtitle style</a:t>
            </a:r>
            <a:endParaRPr lang="en-US" altLang="zh-CN"/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le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8" name="Text Placeholder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9" name="Date Placeholder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Footer Placeholder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1" name="Slide Number Placeholder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hyperlink" Target="http://marnia.scienceblog.com/44/porn-induced-erectile-dysfunction-is-a-growing-proble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47900" y="209550"/>
            <a:ext cx="4648200" cy="857250"/>
          </a:xfrm>
          <a:ln/>
        </p:spPr>
        <p:txBody>
          <a:bodyPr anchor="ctr"/>
          <a:p>
            <a:pPr defTabSz="914400">
              <a:buSzTx/>
            </a:pPr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</a:t>
            </a: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>
            <a:normAutofit/>
          </a:bodyPr>
          <a:p>
            <a:pPr defTabSz="914400">
              <a:buSzTx/>
            </a:pPr>
            <a:endParaRPr lang="zh-CN" altLang="en-US" sz="2000" kern="1200" baseline="0" dirty="0">
              <a:solidFill>
                <a:srgbClr val="898989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defTabSz="914400">
              <a:buSzTx/>
            </a:pPr>
            <a:r>
              <a:rPr lang="en-US" altLang="en-GB" sz="2000" kern="1200" baseline="0" dirty="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"</a:t>
            </a:r>
            <a:r>
              <a:rPr lang="zh-CN" altLang="en-US" sz="2000" i="1" kern="1200" baseline="0" dirty="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Tu ai ochi prea curaţi ca să privească răul şi nu Te poţi uita la răutate.</a:t>
            </a:r>
            <a:r>
              <a:rPr lang="en-US" altLang="en-GB" sz="2000" kern="1200" baseline="0" dirty="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" </a:t>
            </a:r>
            <a:r>
              <a:rPr lang="zh-CN" altLang="en-US" sz="2000" kern="1200" baseline="0" dirty="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Habacuc 1:13</a:t>
            </a:r>
            <a:endParaRPr lang="zh-CN" altLang="en-US" sz="2000" kern="1200" baseline="0" dirty="0">
              <a:solidFill>
                <a:srgbClr val="898989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2133600"/>
            <a:ext cx="2981325" cy="153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4"/>
          <p:cNvSpPr/>
          <p:nvPr/>
        </p:nvSpPr>
        <p:spPr>
          <a:xfrm>
            <a:off x="2057400" y="1066800"/>
            <a:ext cx="5029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b="1" dirty="0">
                <a:solidFill>
                  <a:srgbClr val="FF3300"/>
                </a:solidFill>
                <a:ea typeface="SimSun" panose="02010600030101010101" pitchFamily="2" charset="-122"/>
                <a:sym typeface="MS PGothic" panose="020B0600070205080204" charset="-128"/>
              </a:rPr>
              <a:t>CAUZE – EFECTE – SOLU</a:t>
            </a:r>
            <a:r>
              <a:rPr lang="ro-RO" altLang="en-US" b="1" dirty="0">
                <a:solidFill>
                  <a:srgbClr val="FF3300"/>
                </a:solidFill>
                <a:ea typeface="SimSun" panose="02010600030101010101" pitchFamily="2" charset="-122"/>
                <a:sym typeface="MS PGothic" panose="020B0600070205080204" charset="-128"/>
              </a:rPr>
              <a:t>Ţ</a:t>
            </a:r>
            <a:r>
              <a:rPr lang="zh-CN" altLang="en-US" b="1" dirty="0">
                <a:solidFill>
                  <a:srgbClr val="FF3300"/>
                </a:solidFill>
                <a:ea typeface="SimSun" panose="02010600030101010101" pitchFamily="2" charset="-122"/>
                <a:sym typeface="MS PGothic" panose="020B0600070205080204" charset="-128"/>
              </a:rPr>
              <a:t>II</a:t>
            </a:r>
            <a:endParaRPr lang="zh-CN" altLang="en-US" dirty="0">
              <a:solidFill>
                <a:srgbClr val="FF33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  <a:ln/>
        </p:spPr>
        <p:txBody>
          <a:bodyPr anchor="ctr"/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6. CURIOZITATEA</a:t>
            </a: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" y="2743200"/>
            <a:ext cx="8229600" cy="3382963"/>
          </a:xfrm>
          <a:ln/>
        </p:spPr>
        <p:txBody>
          <a:bodyPr anchor="t"/>
          <a:p>
            <a:pPr marL="342900" indent="-342900" algn="l" defTabSz="914400"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Adolescen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ii vor s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cunoasc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lucruri tabu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nainte de vreme. Tăcerea pe marginea acestui subiect dar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discutarea excesivă sunt la fel de periculoase pentru adolescen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i.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457200"/>
            <a:ext cx="2438400" cy="1627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648200" cy="1600200"/>
          </a:xfrm>
          <a:ln/>
        </p:spPr>
        <p:txBody>
          <a:bodyPr anchor="ctr">
            <a:normAutofit/>
          </a:bodyPr>
          <a:p>
            <a:pPr algn="l" defTabSz="914400"/>
            <a:r>
              <a:rPr lang="en-US" altLang="zh-CN" sz="4800" b="1" kern="1200" baseline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CONSECINȚE</a:t>
            </a:r>
            <a:r>
              <a:rPr lang="en-US" altLang="zh-CN" sz="3200" b="1" kern="1200" baseline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br>
              <a:rPr lang="en-US" altLang="zh-CN" sz="3200" b="1" kern="1200" baseline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endParaRPr lang="en-US" altLang="zh-CN" sz="3200" kern="1200" baseline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394075"/>
            <a:ext cx="1905000" cy="317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33375"/>
            <a:ext cx="3352800" cy="306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Box 5"/>
          <p:cNvSpPr/>
          <p:nvPr/>
        </p:nvSpPr>
        <p:spPr>
          <a:xfrm>
            <a:off x="3352800" y="3810000"/>
            <a:ext cx="5029200" cy="2193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b="1" dirty="0">
                <a:solidFill>
                  <a:srgbClr val="FF0000"/>
                </a:solidFill>
                <a:ea typeface="SimSun" panose="02010600030101010101" pitchFamily="2" charset="-122"/>
                <a:sym typeface="MS PGothic" panose="020B0600070205080204" charset="-128"/>
              </a:rPr>
              <a:t>ALE CONSUMULUI </a:t>
            </a:r>
            <a:r>
              <a:rPr lang="ro-RO" altLang="en-US" sz="4000" b="1" dirty="0">
                <a:solidFill>
                  <a:srgbClr val="FF0000"/>
                </a:solidFill>
                <a:ea typeface="SimSun" panose="02010600030101010101" pitchFamily="2" charset="-122"/>
                <a:sym typeface="MS PGothic" panose="020B0600070205080204" charset="-128"/>
              </a:rPr>
              <a:t>Ş</a:t>
            </a:r>
            <a:r>
              <a:rPr lang="zh-CN" altLang="en-US" sz="4000" b="1" dirty="0">
                <a:solidFill>
                  <a:srgbClr val="FF0000"/>
                </a:solidFill>
                <a:ea typeface="SimSun" panose="02010600030101010101" pitchFamily="2" charset="-122"/>
                <a:sym typeface="MS PGothic" panose="020B0600070205080204" charset="-128"/>
              </a:rPr>
              <a:t>I DEPENDENȚEI DE PORNOGRAFIE</a:t>
            </a:r>
            <a:b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  <a:sym typeface="MS PGothic" panose="020B0600070205080204" charset="-128"/>
              </a:rPr>
            </a:br>
            <a:endParaRPr lang="zh-CN" altLang="en-US" dirty="0">
              <a:solidFill>
                <a:srgbClr val="000000"/>
              </a:solidFill>
              <a:ea typeface="SimSun" panose="02010600030101010101" pitchFamily="2" charset="-122"/>
              <a:sym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029200" cy="1477963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1. Rupe legatura cu Dumnezeu. </a:t>
            </a:r>
            <a:b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endParaRPr lang="en-US" altLang="zh-CN" sz="3200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4300" y="2611438"/>
            <a:ext cx="8229600" cy="3459162"/>
          </a:xfrm>
          <a:ln/>
        </p:spPr>
        <p:txBody>
          <a:bodyPr anchor="t"/>
          <a:p>
            <a:pPr marL="342900" indent="-342900" algn="l" defTabSz="914400"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murdăre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ochii mintea voin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inima unui om. Unele imagini vor răm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â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ne adânc săpate în mintea omului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vor fi folosite chiar în timpul rugăciunii sau în adunare.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152400"/>
            <a:ext cx="3086100" cy="210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2468562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2. Te face vinovat de curvie. </a:t>
            </a:r>
            <a:b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8913" y="3022600"/>
            <a:ext cx="8396287" cy="3155950"/>
          </a:xfrm>
          <a:ln/>
        </p:spPr>
        <p:txBody>
          <a:bodyPr anchor="t">
            <a:normAutofit/>
          </a:bodyPr>
          <a:p>
            <a:pPr marL="342900" indent="-342900" algn="l" defTabSz="914400"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Matei 5:27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“Aţi auzit că s-a spus «Să nu comiţi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dulter» dar Eu vă spun că oricine se uită la o femeie ca s-o poftească a şi comis adulter cu ea în inima lui.”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234950"/>
            <a:ext cx="3973513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88913" y="276225"/>
            <a:ext cx="4154487" cy="2390775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3. Produce efectul de cascadă</a:t>
            </a:r>
            <a:b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1275" y="3279775"/>
            <a:ext cx="8023225" cy="2393950"/>
          </a:xfrm>
          <a:ln/>
        </p:spPr>
        <p:txBody>
          <a:bodyPr anchor="t"/>
          <a:p>
            <a:pPr marL="342900" indent="-342900" algn="l" defTabSz="914400">
              <a:lnSpc>
                <a:spcPct val="90000"/>
              </a:lnSpc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arunc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ntr-o goană după plăcere care cere noi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noi senza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ii. Ce astăzi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produce plăcere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mâine nu te mai satisface. E nevoie de stimulente din ce în ce mai puternice.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228600"/>
            <a:ext cx="35560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935162"/>
          </a:xfrm>
          <a:ln/>
        </p:spPr>
        <p:txBody>
          <a:bodyPr anchor="ctr">
            <a:normAutofit/>
          </a:bodyPr>
          <a:p>
            <a:pPr defTabSz="914400"/>
            <a:r>
              <a:rPr lang="zh-CN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4. Deschide u</a:t>
            </a:r>
            <a:r>
              <a:rPr lang="ro-RO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pentru alte păcate.</a:t>
            </a:r>
            <a:br>
              <a:rPr lang="zh-CN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endParaRPr lang="zh-CN" altLang="en-US" b="1" kern="1200" baseline="0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688" y="2438400"/>
            <a:ext cx="6324600" cy="3687763"/>
          </a:xfrm>
          <a:ln/>
        </p:spPr>
        <p:txBody>
          <a:bodyPr anchor="t">
            <a:normAutofit/>
          </a:bodyPr>
          <a:p>
            <a:pPr marL="342900" indent="-342900" algn="l" defTabSz="914400">
              <a:lnSpc>
                <a:spcPct val="80000"/>
              </a:lnSpc>
              <a:buChar char="•"/>
            </a:pP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atrage după ea mai multe păcate: mastrurbarea (1 Corinteni 6:9,10) 	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  <a:buChar char="•"/>
            </a:pP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Aduce egoismul, agresivitate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te face incapabil de rela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ii profunde. Afectează via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de familie. Deformează imaginea so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iei tale. O vei privi ca pe un instrument al plăcerii sau ca pe un star de filme p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entru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adulti, ceea ce va crea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emul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umire fa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 de aspectul ei. Creează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nclina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ii spre perversiuni. 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  <a:buChar char="•"/>
            </a:pP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76200"/>
            <a:ext cx="2374900" cy="356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2544762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5. Aduce judecata lui Dumnezeu peste tine.</a:t>
            </a: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  <a:ln/>
        </p:spPr>
        <p:txBody>
          <a:bodyPr anchor="t"/>
          <a:p>
            <a:pPr marL="342900" indent="-342900" algn="l" defTabSz="914400"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Evrei 13:4 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”</a:t>
            </a:r>
            <a:r>
              <a:rPr lang="zh-CN" altLang="en-US" i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pentru că pe curvari şi pe adulteri îi va </a:t>
            </a:r>
            <a:endParaRPr lang="zh-CN" altLang="en-US" i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zh-CN" altLang="en-US" i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judeca Dumnezeu.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”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i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Exemplu ne este David </a:t>
            </a:r>
            <a:r>
              <a:rPr lang="ro-RO" altLang="en-US" i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i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BatSeba</a:t>
            </a:r>
            <a:endParaRPr lang="zh-CN" altLang="en-US" i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533400"/>
            <a:ext cx="2968625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401762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6. PROBLEME DE SĂNĂTATE</a:t>
            </a: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88913" y="3048000"/>
            <a:ext cx="8229600" cy="3078163"/>
          </a:xfrm>
          <a:ln/>
        </p:spPr>
        <p:txBody>
          <a:bodyPr anchor="t"/>
          <a:p>
            <a:pPr marL="342900" indent="-342900" algn="l" defTabSz="914400"/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“</a:t>
            </a:r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Consumul de pornografie conduce la </a:t>
            </a:r>
            <a:endParaRPr lang="zh-CN" altLang="en-US" b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impoten</a:t>
            </a:r>
            <a:r>
              <a:rPr lang="ro-RO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ă.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” – Dr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Cătălin C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rstoveanu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1"/>
              </a:rPr>
              <a:t>http://</a:t>
            </a:r>
            <a:r>
              <a:rPr lang="zh-CN" altLang="en-US" sz="1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1"/>
              </a:rPr>
              <a:t>marnia.scienceblog.com/44/porn-induced-erectile-dysfunction-is-a-growing-problem/</a:t>
            </a:r>
            <a:endParaRPr lang="zh-CN" altLang="en-US" sz="1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33400"/>
            <a:ext cx="2495550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ln/>
        </p:spPr>
        <p:txBody>
          <a:bodyPr anchor="ctr">
            <a:normAutofit/>
          </a:bodyPr>
          <a:p>
            <a:pPr algn="l" defTabSz="914400"/>
            <a:r>
              <a:rPr lang="en-US" altLang="zh-CN" sz="7200" b="1" kern="1200" baseline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SOLUȚII</a:t>
            </a:r>
            <a:endParaRPr lang="en-US" altLang="zh-CN" sz="7200" b="1" kern="1200" baseline="0">
              <a:solidFill>
                <a:srgbClr val="00B05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2514600"/>
            <a:ext cx="5473700" cy="353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334000" cy="2057400"/>
          </a:xfrm>
          <a:ln/>
        </p:spPr>
        <p:txBody>
          <a:bodyPr anchor="ctr">
            <a:normAutofit/>
          </a:bodyPr>
          <a:p>
            <a:pPr defTabSz="914400"/>
            <a: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1. Recuno</a:t>
            </a:r>
            <a:r>
              <a:rPr lang="ro-RO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ca pornografia este un p</a:t>
            </a:r>
            <a:r>
              <a:rPr lang="ro-RO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cat</a:t>
            </a:r>
            <a:b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endParaRPr lang="zh-CN" altLang="en-US" sz="3200" b="1" kern="1200" baseline="0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688" y="2667000"/>
            <a:ext cx="8229600" cy="3840163"/>
          </a:xfrm>
          <a:ln/>
        </p:spPr>
        <p:txBody>
          <a:bodyPr anchor="t">
            <a:normAutofit/>
          </a:bodyPr>
          <a:p>
            <a:pPr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produce ca orice păcat plăcerea de o clipă. 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Plăcerea se termină foarte repede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apoi vin consecin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ele devastatoarea asupra sufletului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trupului. 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În paharul pornografiei este otravă. Domnul Isus vorbe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despre o altfel de apă, apa vie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(I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oan 4.13,14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)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În VT descoperirea goliciunii era o urâciune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pedepsită cu moartea (Levitic 18)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Efeseni 5:3 Aceste lucruri nici să nu fie pomenite între 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>
              <a:lnSpc>
                <a:spcPct val="90000"/>
              </a:lnSpc>
            </a:pP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voi, asta presupune ca aceste lucruri nici nu trebuie văzute.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152400"/>
            <a:ext cx="2895600" cy="238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343400" cy="808038"/>
          </a:xfrm>
          <a:ln/>
        </p:spPr>
        <p:txBody>
          <a:bodyPr anchor="ctr"/>
          <a:p>
            <a:pPr algn="l"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Date generale</a:t>
            </a: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688" y="2092325"/>
            <a:ext cx="8229600" cy="4297363"/>
          </a:xfrm>
          <a:ln/>
        </p:spPr>
        <p:txBody>
          <a:bodyPr anchor="t">
            <a:normAutofit/>
          </a:bodyPr>
          <a:p>
            <a:pPr marL="342900" indent="-342900" algn="l" defTabSz="914400">
              <a:buChar char="•"/>
            </a:pP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Este o afacere de 50 de miliarde de dolari, din care se cumpără arme, droguri şi mijloace de a aduce suferinţă.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Peste 4,3 milioane de site-uri pornografice (15% din numărul total de site-uri)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500 de milioane de imagini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68 de milioane de căutări zilnice 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(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căutare din 4)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2,5 milioane de e-mail-uri pornografice pe zi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afecteaz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via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personal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rela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ia cu Dumnezeu, rela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ia cu so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ia, via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de familie, via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de adunare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Este considerat un subiect tabu din cauza mizeriei implicate 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 acest domeniu. Cel r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 s-a folosit de aceast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t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cere 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s-a strecurat pe nesim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ite 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 inimile, min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ile 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casele noaste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creaz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dependen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ţă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ro-RO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</a:t>
            </a:r>
            <a:r>
              <a:rPr lang="zh-CN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POATE FI BIRUIT</a:t>
            </a:r>
            <a:r>
              <a:rPr lang="ro-RO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!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80963"/>
            <a:ext cx="2333625" cy="192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88913" y="234950"/>
            <a:ext cx="4724400" cy="3000375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2. Cauta eliberarea de sub duhul curviei </a:t>
            </a:r>
            <a:endParaRPr lang="en-US" altLang="zh-CN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4300" y="3352800"/>
            <a:ext cx="8229600" cy="2773363"/>
          </a:xfrm>
          <a:ln/>
        </p:spPr>
        <p:txBody>
          <a:bodyPr anchor="t"/>
          <a:p>
            <a:pPr marL="342900" indent="-342900" algn="l" defTabSz="914400">
              <a:lnSpc>
                <a:spcPct val="90000"/>
              </a:lnSpc>
            </a:pPr>
            <a:r>
              <a:rPr lang="en-US" altLang="zh-CN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 DUHUL CURVIEI (Osea 5:4) se scapă </a:t>
            </a: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en-US" altLang="zh-CN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doar la Dumnezeu nu prin terapii.</a:t>
            </a: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en-US" altLang="zh-CN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Coloseni 2:15 – Domnul Isus a biruit aceste </a:t>
            </a: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en-US" altLang="zh-CN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lucruri prin crucea sa.</a:t>
            </a: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457200"/>
            <a:ext cx="3276600" cy="252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630362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3. Rupe legăturile cu păcatul acesta</a:t>
            </a:r>
            <a:endParaRPr lang="en-US" altLang="zh-CN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4300" y="2760663"/>
            <a:ext cx="8229600" cy="3078162"/>
          </a:xfrm>
          <a:ln/>
        </p:spPr>
        <p:txBody>
          <a:bodyPr anchor="t"/>
          <a:p>
            <a:pPr marL="342900" indent="-342900" algn="l" defTabSz="914400">
              <a:lnSpc>
                <a:spcPct val="80000"/>
              </a:lnSpc>
            </a:pP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Deconectează-te de la internet, arde revistele </a:t>
            </a: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</a:t>
            </a:r>
            <a:endParaRPr lang="zh-CN" altLang="en-US" sz="2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</a:pP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dvd-urile, </a:t>
            </a: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terge filmele </a:t>
            </a: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pozele. </a:t>
            </a:r>
            <a:r>
              <a:rPr lang="zh-CN" altLang="en-US" sz="28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Fugi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de ispit</a:t>
            </a: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ca </a:t>
            </a:r>
            <a:endParaRPr lang="zh-CN" altLang="en-US" sz="2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</a:pP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IOSIF. </a:t>
            </a:r>
            <a:endParaRPr lang="zh-CN" altLang="en-US" sz="2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</a:pP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 acest păcat se </a:t>
            </a:r>
            <a:r>
              <a:rPr lang="zh-CN" altLang="en-US" sz="2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FUGE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Cu el </a:t>
            </a:r>
            <a:r>
              <a:rPr lang="zh-CN" altLang="en-US" sz="2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NU SE DISCUT</a:t>
            </a:r>
            <a:r>
              <a:rPr lang="ro-RO" altLang="en-US" sz="2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endParaRPr lang="zh-CN" altLang="en-US" sz="2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</a:pP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(</a:t>
            </a:r>
            <a:r>
              <a:rPr lang="zh-CN" altLang="en-US" sz="28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 Timotei 2:22a</a:t>
            </a:r>
            <a:r>
              <a:rPr lang="ro-RO" altLang="en-US" sz="28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)</a:t>
            </a:r>
            <a:endPara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</a:pPr>
            <a:endPara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</a:pPr>
            <a:r>
              <a:rPr lang="zh-CN" altLang="en-US" sz="28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 Cor 10:13 </a:t>
            </a: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"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Nu este nici o ispit</a:t>
            </a: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prea mare.</a:t>
            </a:r>
            <a:r>
              <a:rPr lang="ro-RO" altLang="en-US" sz="2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"</a:t>
            </a:r>
            <a:endParaRPr lang="zh-CN" altLang="en-US" sz="2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80000"/>
              </a:lnSpc>
              <a:buChar char="•"/>
            </a:pPr>
            <a:endParaRPr lang="zh-CN" altLang="en-US" sz="2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1000"/>
            <a:ext cx="304800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4613" y="276225"/>
            <a:ext cx="4572000" cy="2314575"/>
          </a:xfrm>
          <a:ln/>
        </p:spPr>
        <p:txBody>
          <a:bodyPr anchor="ctr">
            <a:normAutofit/>
          </a:bodyPr>
          <a:p>
            <a:pPr defTabSz="914400"/>
            <a:r>
              <a:rPr lang="zh-CN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4. ÎNLOCUIE</a:t>
            </a:r>
            <a:r>
              <a:rPr lang="ro-RO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VECHILE ACTIVITĂȚI CU ALTELE</a:t>
            </a:r>
            <a:endParaRPr lang="zh-CN" altLang="en-US" kern="1200" baseline="0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4300" y="2946400"/>
            <a:ext cx="8229600" cy="3232150"/>
          </a:xfrm>
          <a:ln/>
        </p:spPr>
        <p:txBody>
          <a:bodyPr anchor="t"/>
          <a:p>
            <a:pPr marL="342900" indent="-342900" algn="l" defTabSz="914400">
              <a:buChar char="•"/>
            </a:pPr>
            <a:r>
              <a:rPr lang="en-US" altLang="zh-CN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Roaga-te, citeste Biblia, Mergi la strângeri ale adunării, fă sport.</a:t>
            </a: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en-US" altLang="zh-CN" b="1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 Timotei 2:22b Activitati noi in viata.</a:t>
            </a:r>
            <a:endParaRPr lang="en-US" altLang="zh-CN" b="1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en-US" altLang="zh-CN" b="1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 Timotei 2:22c Relatii noi. </a:t>
            </a:r>
            <a:endParaRPr lang="en-US" altLang="zh-CN" b="1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en-US" altLang="zh-CN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304800"/>
            <a:ext cx="3559175" cy="2370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49925" cy="447675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5. INTOARCE ARMELE !</a:t>
            </a:r>
            <a:b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US" altLang="zh-CN" sz="3200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1275" y="1524000"/>
            <a:ext cx="8320088" cy="5105400"/>
          </a:xfrm>
          <a:ln/>
        </p:spPr>
        <p:txBody>
          <a:bodyPr anchor="t">
            <a:normAutofit/>
          </a:bodyPr>
          <a:p>
            <a:pPr marL="342900" indent="-342900"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Folose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internetul pentru comunicare spre gloria Lui.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endParaRPr lang="ro-RO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Folose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nternetul pentru r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sp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â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ndirea Evangheliei.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endParaRPr lang="ro-RO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Folose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nternetul pentru zidirea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ncurajarea altora.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endParaRPr lang="ro-RO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Folose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internetul pentru a citi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studia Biblia.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endParaRPr lang="ro-RO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Folose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nternetul pentru a te documenta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 diferite 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domenii de activitate.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76200"/>
            <a:ext cx="2386013" cy="1579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4"/>
          <p:cNvSpPr/>
          <p:nvPr/>
        </p:nvSpPr>
        <p:spPr>
          <a:xfrm>
            <a:off x="485775" y="850900"/>
            <a:ext cx="5153025" cy="639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rgbClr val="000000"/>
                </a:solidFill>
                <a:ea typeface="SimSun" panose="02010600030101010101" pitchFamily="2" charset="-122"/>
                <a:sym typeface="MS PGothic" panose="020B0600070205080204" charset="-128"/>
              </a:rPr>
              <a:t>„Seceri</a:t>
            </a:r>
            <a:r>
              <a:rPr lang="ro-RO" altLang="en-US" b="1" dirty="0">
                <a:solidFill>
                  <a:srgbClr val="000000"/>
                </a:solidFill>
                <a:ea typeface="SimSun" panose="02010600030101010101" pitchFamily="2" charset="-122"/>
                <a:sym typeface="MS PGothic" panose="020B0600070205080204" charset="-128"/>
              </a:rPr>
              <a:t>s</a:t>
            </a:r>
            <a:r>
              <a:rPr lang="zh-CN" altLang="en-US" b="1" dirty="0">
                <a:solidFill>
                  <a:srgbClr val="000000"/>
                </a:solidFill>
                <a:ea typeface="SimSun" panose="02010600030101010101" pitchFamily="2" charset="-122"/>
                <a:sym typeface="MS PGothic" panose="020B0600070205080204" charset="-128"/>
              </a:rPr>
              <a:t>ul este mare, lucratorii sunt putini”</a:t>
            </a:r>
            <a:br>
              <a:rPr lang="zh-CN" altLang="en-US" dirty="0">
                <a:solidFill>
                  <a:srgbClr val="000000"/>
                </a:solidFill>
                <a:ea typeface="SimSun" panose="02010600030101010101" pitchFamily="2" charset="-122"/>
                <a:sym typeface="MS PGothic" panose="020B0600070205080204" charset="-128"/>
              </a:rPr>
            </a:br>
            <a:endParaRPr lang="zh-CN" altLang="en-US" dirty="0">
              <a:solidFill>
                <a:srgbClr val="000000"/>
              </a:solidFill>
              <a:ea typeface="SimSun" panose="02010600030101010101" pitchFamily="2" charset="-122"/>
              <a:sym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  <a:ln/>
        </p:spPr>
        <p:txBody>
          <a:bodyPr anchor="ctr"/>
          <a:p>
            <a:pPr defTabSz="914400"/>
            <a:r>
              <a:rPr lang="zh-CN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5. Mărturise</a:t>
            </a:r>
            <a:r>
              <a:rPr lang="ro-RO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</a:t>
            </a:r>
            <a:endParaRPr lang="zh-CN" altLang="en-US" b="1" kern="1200" baseline="0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4300" y="2717800"/>
            <a:ext cx="8229600" cy="3460750"/>
          </a:xfrm>
          <a:ln/>
        </p:spPr>
        <p:txBody>
          <a:bodyPr anchor="t"/>
          <a:p>
            <a:pPr marL="342900" indent="-342900" algn="l" defTabSz="914400"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Vorbe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 cu un frate de încredere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mărturise</a:t>
            </a:r>
            <a:r>
              <a:rPr lang="ro-RO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te-i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păcatul, 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rugati-vă împreună.</a:t>
            </a:r>
            <a:endParaRPr lang="zh-CN" altLang="en-US" b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228600"/>
            <a:ext cx="312737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PENTRU PĂCATUL PORNOGRAFIEI A FOST JUDECAT </a:t>
            </a:r>
            <a:b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DOMNUL ISUS HRISTOS </a:t>
            </a: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2800" y="3140075"/>
            <a:ext cx="2438400" cy="3482975"/>
          </a:xfr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anchor="ctr"/>
          <a:p>
            <a:pPr algn="l" defTabSz="914400"/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FI LIBER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 HRISTOS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1163" y="2043113"/>
            <a:ext cx="6915150" cy="4579937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sz="2800" b="1" i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Prof.univ.dr. Voicu Tudorache, medic:</a:t>
            </a:r>
            <a:br>
              <a:rPr lang="en-US" altLang="zh-CN" sz="2800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endParaRPr lang="en-US" altLang="zh-CN" sz="2800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688" y="914400"/>
            <a:ext cx="6240462" cy="5668963"/>
          </a:xfrm>
          <a:ln/>
        </p:spPr>
        <p:txBody>
          <a:bodyPr anchor="t">
            <a:normAutofit/>
          </a:bodyPr>
          <a:p>
            <a:pPr marL="342900" indent="-342900" algn="l" defTabSz="914400">
              <a:lnSpc>
                <a:spcPct val="90000"/>
              </a:lnSpc>
              <a:buChar char="•"/>
            </a:pPr>
            <a:r>
              <a:rPr lang="zh-CN" altLang="en-US" sz="2400" b="1" u="sng" kern="1200" baseline="0" dirty="0">
                <a:solidFill>
                  <a:srgbClr val="FF993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“Atenţie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transmiţătorii creierului, deci acele molecule care permit comunicarea între neuroni, sunt stimulate de materialele vizuale de tip pornografic </a:t>
            </a:r>
            <a:r>
              <a:rPr lang="ro-RO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activează </a:t>
            </a:r>
            <a:r>
              <a:rPr lang="zh-CN" altLang="en-US" sz="24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ACELEAŞI</a:t>
            </a: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circuite neuronale care sunt activate şi de heroină, despre care ştim că este cel mai puternic drog. Este foarte interesant lucrul acesta...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</a:pP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r>
              <a:rPr lang="zh-CN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Din această cauză puterea de adicţie, de dependenţă de materialele şi imaginile vizuale pornografice este similară cu cea pe care o produce cel mai puternic drog, care este heroina.”</a:t>
            </a: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endParaRPr lang="zh-CN" altLang="en-US" sz="24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2513" y="1220788"/>
            <a:ext cx="2185987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CAUZE ALE DEPENDENȚEI DE PORNOGRAFIE</a:t>
            </a:r>
            <a:endParaRPr lang="en-US" altLang="zh-CN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  <a:ln/>
        </p:spPr>
        <p:txBody>
          <a:bodyPr anchor="t">
            <a:normAutofit/>
          </a:bodyPr>
          <a:p>
            <a:pPr algn="l" defTabSz="914400"/>
            <a:endParaRPr lang="en-US" altLang="zh-CN" sz="1100" i="1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>
              <a:buChar char="•"/>
            </a:pPr>
            <a:endParaRPr lang="en-US" altLang="zh-CN" sz="1100" i="1" kern="1200" baseline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0" y="1981200"/>
            <a:ext cx="6350000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  <a:ln/>
        </p:spPr>
        <p:txBody>
          <a:bodyPr anchor="ctr">
            <a:normAutofit/>
          </a:bodyPr>
          <a:p>
            <a:pPr algn="l" defTabSz="914400"/>
            <a: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1. ABSEN</a:t>
            </a:r>
            <a:r>
              <a:rPr lang="ro-RO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LUI DUMNEZEU</a:t>
            </a:r>
            <a:endParaRPr lang="zh-CN" altLang="en-US" sz="3200" b="1" kern="1200" baseline="0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4300" y="1657350"/>
            <a:ext cx="8202613" cy="1250950"/>
          </a:xfrm>
          <a:ln/>
        </p:spPr>
        <p:txBody>
          <a:bodyPr anchor="t">
            <a:normAutofit/>
          </a:bodyPr>
          <a:p>
            <a:pPr algn="l" defTabSz="914400"/>
            <a:r>
              <a:rPr lang="zh-CN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Lipsa lui Dumnezeu din via</a:t>
            </a:r>
            <a:r>
              <a:rPr lang="ro-RO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ţa</a:t>
            </a:r>
            <a:r>
              <a:rPr lang="zh-CN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ro-RO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activit</a:t>
            </a:r>
            <a:r>
              <a:rPr lang="ro-RO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ăţ</a:t>
            </a:r>
            <a:r>
              <a:rPr lang="zh-CN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ile noastr</a:t>
            </a:r>
            <a:r>
              <a:rPr lang="ro-RO" altLang="en-US" sz="18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</a:t>
            </a:r>
            <a:r>
              <a:rPr lang="zh-CN" alt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/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Golul din inim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nu poate fi umplut cu nimic altceva decat cu Dumnezeu Însuşi. </a:t>
            </a:r>
            <a:r>
              <a:rPr lang="zh-CN" altLang="en-US" sz="1600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Omul  a avut candva inima plina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dup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derea 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 p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cat omul a 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ncercat s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umple acest gol cu tot felul de lucruri care s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readuc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fericirea pierdut</a:t>
            </a:r>
            <a:r>
              <a:rPr lang="ro-RO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zh-CN" altLang="en-US" sz="16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l" defTabSz="914400"/>
            <a:endParaRPr lang="zh-CN" altLang="en-US" sz="1800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196" name="TextBox 3"/>
          <p:cNvSpPr/>
          <p:nvPr/>
        </p:nvSpPr>
        <p:spPr>
          <a:xfrm>
            <a:off x="39688" y="2686050"/>
            <a:ext cx="83962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b="1">
              <a:solidFill>
                <a:srgbClr val="000000"/>
              </a:solidFill>
              <a:ea typeface="SimSun" panose="02010600030101010101" pitchFamily="2" charset="-122"/>
              <a:sym typeface="MS PGothic" panose="020B0600070205080204" charset="-128"/>
            </a:endParaRP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228600"/>
            <a:ext cx="3429000" cy="127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Content Placeholder 2"/>
          <p:cNvSpPr>
            <a:spLocks noGrp="1"/>
          </p:cNvSpPr>
          <p:nvPr/>
        </p:nvSpPr>
        <p:spPr>
          <a:xfrm>
            <a:off x="114300" y="4470400"/>
            <a:ext cx="7653338" cy="2228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norm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altLang="zh-CN" sz="1600" u="sng"/>
              <a:t>2 Samuel 11:1-2 </a:t>
            </a:r>
            <a:endParaRPr lang="en-US" altLang="zh-CN" sz="1600" u="sng"/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CN" sz="1600"/>
              <a:t>1. Şi a fost aşa: la începutul anului, pe timpul când ies împăraţii la luptă, David a trimis pe Ioab şi pe slujitorii săi împreună cu el şi tot Israelul şi i-au nimicit pe fiii lui Amon şi au asediat Raba. Iar David a rămas la Ierusalim.</a:t>
            </a:r>
            <a:endParaRPr lang="en-US" altLang="zh-CN" sz="1600"/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CN" sz="1600"/>
              <a:t> 2. Şi a fost aşa: la timpul serii, David s-a ridicat din patul său şi se plimba pe acoperişul casei împăratului. Şi de pe acoperiş a văzut o femeie scăldându-se; şi femeia era foarte frumoasă la înfăţişare.</a:t>
            </a:r>
            <a:endParaRPr lang="en-US" altLang="zh-CN" sz="1600"/>
          </a:p>
        </p:txBody>
      </p:sp>
      <p:sp>
        <p:nvSpPr>
          <p:cNvPr id="8199" name="Content Placeholder 2"/>
          <p:cNvSpPr>
            <a:spLocks noGrp="1"/>
          </p:cNvSpPr>
          <p:nvPr/>
        </p:nvSpPr>
        <p:spPr>
          <a:xfrm>
            <a:off x="114300" y="2921000"/>
            <a:ext cx="8202613" cy="12509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norm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altLang="zh-CN" sz="1800"/>
              <a:t>Şi bărbaţii lui Israel au luat din merindele lor şi n-au întrebat pe Domnul Iosua 9.14</a:t>
            </a:r>
            <a:endParaRPr lang="en-US" altLang="zh-CN" sz="1800"/>
          </a:p>
          <a:p>
            <a:pPr marL="0" lvl="0" indent="0">
              <a:lnSpc>
                <a:spcPct val="100000"/>
              </a:lnSpc>
              <a:buNone/>
            </a:pPr>
            <a:endParaRPr lang="en-US" altLang="zh-CN" sz="1800" b="1"/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CN" sz="1800" b="1"/>
              <a:t>Navighezi pe Net, dar spre ce? Ce cauţi când te aşezi în faţa calulatorului?</a:t>
            </a:r>
            <a:endParaRPr lang="en-US" altLang="zh-CN" sz="1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" y="309563"/>
            <a:ext cx="5424488" cy="1112837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2. CULTUL DEPENDENȚEI</a:t>
            </a:r>
            <a:endParaRPr lang="en-US" altLang="zh-CN" sz="3200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4300" y="2667000"/>
            <a:ext cx="8229600" cy="3459163"/>
          </a:xfrm>
          <a:ln/>
        </p:spPr>
        <p:txBody>
          <a:bodyPr anchor="t">
            <a:normAutofit/>
          </a:bodyPr>
          <a:p>
            <a:pPr marL="342900" indent="-342900" algn="l" defTabSz="914400"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CULTURA DEPENDETEI – oamenii depind de medicamente, de  substan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e, de mass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media, de jocuri de noroc. 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creeaz</a:t>
            </a:r>
            <a:r>
              <a:rPr lang="ro-RO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depende</a:t>
            </a:r>
            <a:r>
              <a:rPr lang="ro-RO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nţă</a:t>
            </a:r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zh-CN" altLang="en-US" b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107950"/>
            <a:ext cx="2819400" cy="234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165725" cy="1143000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3. DEGRADAREA MORALĂ</a:t>
            </a:r>
            <a:endParaRPr lang="en-US" altLang="zh-CN" sz="3200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7150" y="3057525"/>
            <a:ext cx="8229600" cy="3230563"/>
          </a:xfrm>
          <a:ln/>
        </p:spPr>
        <p:txBody>
          <a:bodyPr anchor="t"/>
          <a:p>
            <a:pPr marL="342900" indent="-342900" algn="l" defTabSz="914400"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Pornografia nu este vazută ca o problemă,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este o chestiune de alegere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în cel mai rău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/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caz o devia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ţ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ie de natură psihică.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76200"/>
            <a:ext cx="235743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ln/>
        </p:spPr>
        <p:txBody>
          <a:bodyPr anchor="ctr">
            <a:normAutofit/>
          </a:bodyPr>
          <a:p>
            <a:pPr defTabSz="914400"/>
            <a: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4.</a:t>
            </a:r>
            <a:r>
              <a:rPr lang="ro-RO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zh-CN" altLang="en-US" sz="3200" b="1" kern="1200" baseline="0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Dezvoltarea tehnicii fară precedent</a:t>
            </a:r>
            <a:endParaRPr lang="zh-CN" altLang="en-US" sz="3200" b="1" kern="1200" baseline="0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300" y="2908300"/>
            <a:ext cx="7800975" cy="3003550"/>
          </a:xfrm>
          <a:ln/>
        </p:spPr>
        <p:txBody>
          <a:bodyPr anchor="t"/>
          <a:p>
            <a:pPr marL="342900" indent="-342900" algn="l" defTabSz="914400">
              <a:lnSpc>
                <a:spcPct val="90000"/>
              </a:lnSpc>
              <a:buChar char="•"/>
            </a:pP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Tehnologia poate fi folosită pentru comunicare, pentu Evanghelie, pentru a produce, însă poate fi folosită 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 pentru a ne înt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na. 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r>
              <a:rPr lang="zh-CN" altLang="en-US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Mouse-ul este în mâna noastră.</a:t>
            </a:r>
            <a:endParaRPr lang="zh-CN" altLang="en-US" b="1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lnSpc>
                <a:spcPct val="90000"/>
              </a:lnSpc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228600"/>
            <a:ext cx="2346325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706562"/>
          </a:xfrm>
          <a:ln/>
        </p:spPr>
        <p:txBody>
          <a:bodyPr anchor="ctr">
            <a:normAutofit/>
          </a:bodyPr>
          <a:p>
            <a:pPr defTabSz="914400"/>
            <a:r>
              <a:rPr lang="en-US" altLang="zh-CN" sz="3200" b="1" kern="1200" baseline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5. Manipularea maselor folosind EROSUL</a:t>
            </a:r>
            <a:endParaRPr lang="en-US" altLang="zh-CN" sz="3200" b="1" kern="1200" baseline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8913" y="2743200"/>
            <a:ext cx="8229600" cy="3382963"/>
          </a:xfrm>
          <a:ln/>
        </p:spPr>
        <p:txBody>
          <a:bodyPr anchor="t"/>
          <a:p>
            <a:pPr marL="342900" indent="-342900" algn="l" defTabSz="914400">
              <a:buChar char="•"/>
            </a:pP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Î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 cele mai multe reclame apar femei cu vorbe, mi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ş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cari gesturi care trimit la partea erotic</a:t>
            </a:r>
            <a:r>
              <a:rPr lang="ro-RO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ă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b="1" u="sng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r>
              <a:rPr lang="zh-CN" altLang="en-US" b="1" u="sng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Erosul vinde foarte bine</a:t>
            </a:r>
            <a:r>
              <a:rPr lang="zh-CN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 algn="l" defTabSz="914400">
              <a:buChar char="•"/>
            </a:pPr>
            <a:endParaRPr lang="zh-CN" altLang="en-US" kern="1200" baseline="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304800"/>
            <a:ext cx="3486150" cy="210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6233</Words>
  <Application>WPS Presentation</Application>
  <PresentationFormat>On-screen Show (4:3)</PresentationFormat>
  <Paragraphs>182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Arial</vt:lpstr>
      <vt:lpstr>SimSun</vt:lpstr>
      <vt:lpstr>Wingdings</vt:lpstr>
      <vt:lpstr>Calibri</vt:lpstr>
      <vt:lpstr>MS PGothic</vt:lpstr>
      <vt:lpstr>Arial Black</vt:lpstr>
      <vt:lpstr>Microsoft YaHei</vt:lpstr>
      <vt:lpstr>Segoe Light</vt:lpstr>
      <vt:lpstr>Segoe Print</vt:lpstr>
      <vt:lpstr>Arnprior</vt:lpstr>
      <vt:lpstr>STCaiyun</vt:lpstr>
      <vt:lpstr>STXinwei</vt:lpstr>
      <vt:lpstr>SimHei</vt:lpstr>
      <vt:lpstr>Latha</vt:lpstr>
      <vt:lpstr>Times New Roman</vt:lpstr>
      <vt:lpstr>LiSu</vt:lpstr>
      <vt:lpstr>Arial Unicode MS</vt:lpstr>
      <vt:lpstr>Comic Sans MS</vt:lpstr>
      <vt:lpstr>GulimChe</vt:lpstr>
      <vt:lpstr>Malgun Gothic</vt:lpstr>
      <vt:lpstr/>
      <vt:lpstr>Arial Unicode MS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PORNOGRAFIA </dc:title>
  <dc:creator>Robert Ion</dc:creator>
  <cp:lastModifiedBy>Click Bible</cp:lastModifiedBy>
  <cp:revision>57</cp:revision>
  <dcterms:created xsi:type="dcterms:W3CDTF">2006-08-15T22:00:00Z</dcterms:created>
  <dcterms:modified xsi:type="dcterms:W3CDTF">2022-08-31T05:53:15Z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2057-11.2.0.9144</vt:lpwstr>
  </property>
</Properties>
</file>